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0907713" cy="7775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0" hasCustomPrompt="1"/>
          </p:nvPr>
        </p:nvSpPr>
        <p:spPr>
          <a:xfrm>
            <a:off x="3130550" y="0"/>
            <a:ext cx="7777163" cy="533558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写真を変更する</a:t>
            </a:r>
          </a:p>
        </p:txBody>
      </p:sp>
    </p:spTree>
    <p:extLst>
      <p:ext uri="{BB962C8B-B14F-4D97-AF65-F5344CB8AC3E}">
        <p14:creationId xmlns:p14="http://schemas.microsoft.com/office/powerpoint/2010/main" val="18835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46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>
            <a:extLst>
              <a:ext uri="{FF2B5EF4-FFF2-40B4-BE49-F238E27FC236}">
                <a16:creationId xmlns:a16="http://schemas.microsoft.com/office/drawing/2014/main" id="{7243FE89-76FB-7941-92E0-647870AB9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6"/>
          <a:stretch/>
        </p:blipFill>
        <p:spPr>
          <a:xfrm>
            <a:off x="-89224" y="0"/>
            <a:ext cx="11057420" cy="7804794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4E88F54-06C9-834A-B415-56AC12628F48}"/>
              </a:ext>
            </a:extLst>
          </p:cNvPr>
          <p:cNvSpPr/>
          <p:nvPr/>
        </p:nvSpPr>
        <p:spPr>
          <a:xfrm>
            <a:off x="-89224" y="0"/>
            <a:ext cx="11057420" cy="125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人, 屋内, 民衆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9967FF43-B4BE-E248-AF5F-8EFAA629D1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1" b="20765"/>
          <a:stretch/>
        </p:blipFill>
        <p:spPr>
          <a:xfrm>
            <a:off x="-89224" y="1271193"/>
            <a:ext cx="11057420" cy="327283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866298-0475-EC49-90A7-8A72828FF0CF}"/>
              </a:ext>
            </a:extLst>
          </p:cNvPr>
          <p:cNvSpPr txBox="1"/>
          <p:nvPr/>
        </p:nvSpPr>
        <p:spPr>
          <a:xfrm>
            <a:off x="36576" y="-1637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>
                <a:solidFill>
                  <a:srgbClr val="FF2F9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華翔舞</a:t>
            </a:r>
            <a:endParaRPr kumimoji="1" lang="ja-JP" altLang="en-US" sz="4000" dirty="0">
              <a:solidFill>
                <a:srgbClr val="FF2F92"/>
              </a:solidFill>
              <a:latin typeface="YuKyokasho Yoko Medium" panose="02000500000000000000" pitchFamily="2" charset="-128"/>
              <a:ea typeface="YuKyokasho Yoko Medium" panose="02000500000000000000" pitchFamily="2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2E94789-2D71-6A4E-A63E-AEA6EBFAD8EE}"/>
              </a:ext>
            </a:extLst>
          </p:cNvPr>
          <p:cNvSpPr txBox="1"/>
          <p:nvPr/>
        </p:nvSpPr>
        <p:spPr>
          <a:xfrm>
            <a:off x="3392374" y="-689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2F9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ワーク</a:t>
            </a:r>
            <a:endParaRPr kumimoji="1" lang="en-US" altLang="ja-JP" sz="3600" dirty="0">
              <a:solidFill>
                <a:srgbClr val="FF2F92"/>
              </a:solidFill>
              <a:latin typeface="YuKyokasho Yoko Medium" panose="02000500000000000000" pitchFamily="2" charset="-128"/>
              <a:ea typeface="YuKyokasho Yoko Medium" panose="02000500000000000000" pitchFamily="2" charset="-128"/>
            </a:endParaRPr>
          </a:p>
          <a:p>
            <a:r>
              <a:rPr kumimoji="1" lang="ja-JP" altLang="en-US" sz="3600" dirty="0">
                <a:solidFill>
                  <a:srgbClr val="FF2F9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ショップ</a:t>
            </a:r>
            <a:endParaRPr kumimoji="1" lang="ja-JP" altLang="en-US" sz="1400" dirty="0">
              <a:solidFill>
                <a:srgbClr val="FF2F92"/>
              </a:solidFill>
              <a:latin typeface="YuKyokasho Yoko Medium" panose="02000500000000000000" pitchFamily="2" charset="-128"/>
              <a:ea typeface="YuKyokasho Yoko Medium" panose="02000500000000000000" pitchFamily="2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8D9AB6-51B4-3F44-BE2E-D02CE3537978}"/>
              </a:ext>
            </a:extLst>
          </p:cNvPr>
          <p:cNvSpPr txBox="1"/>
          <p:nvPr/>
        </p:nvSpPr>
        <p:spPr>
          <a:xfrm>
            <a:off x="5437104" y="151050"/>
            <a:ext cx="5630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2F9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開講のお知らせ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2BAB764-B67E-4F43-A0EB-DD65194D8067}"/>
              </a:ext>
            </a:extLst>
          </p:cNvPr>
          <p:cNvSpPr txBox="1"/>
          <p:nvPr/>
        </p:nvSpPr>
        <p:spPr>
          <a:xfrm>
            <a:off x="579945" y="4640250"/>
            <a:ext cx="12881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「太鼓船」グランドフィナーレ</a:t>
            </a:r>
            <a:r>
              <a:rPr kumimoji="1" lang="ja-JP" altLang="en-US" sz="1600" b="1" dirty="0"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で</a:t>
            </a:r>
            <a:r>
              <a:rPr kumimoji="1" lang="ja-JP" altLang="en-US" sz="2400" b="1" dirty="0"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お馴染</a:t>
            </a:r>
            <a:r>
              <a:rPr kumimoji="1" lang="ja-JP" altLang="en-US" sz="1600" b="1" dirty="0"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の演目</a:t>
            </a:r>
            <a:r>
              <a:rPr kumimoji="1" lang="ja-JP" altLang="en-US" sz="2400" b="1" dirty="0"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「華翔舞」</a:t>
            </a:r>
            <a:r>
              <a:rPr kumimoji="1" lang="ja-JP" altLang="en-US" sz="1600" b="1" dirty="0"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にトライしませんか？</a:t>
            </a:r>
            <a:endParaRPr kumimoji="1" lang="ja-JP" altLang="en-US" sz="2400" b="1" dirty="0">
              <a:latin typeface="YuKyokasho Yoko Medium" panose="02000500000000000000" pitchFamily="2" charset="-128"/>
              <a:ea typeface="YuKyokasho Yoko Medium" panose="02000500000000000000" pitchFamily="2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BE55956-CAFE-2B4E-A05A-A0005AF580D9}"/>
              </a:ext>
            </a:extLst>
          </p:cNvPr>
          <p:cNvSpPr/>
          <p:nvPr/>
        </p:nvSpPr>
        <p:spPr>
          <a:xfrm>
            <a:off x="40148" y="5727168"/>
            <a:ext cx="6489939" cy="2002596"/>
          </a:xfrm>
          <a:prstGeom prst="rect">
            <a:avLst/>
          </a:prstGeom>
          <a:solidFill>
            <a:schemeClr val="bg1">
              <a:alpha val="40000"/>
            </a:schemeClr>
          </a:solidFill>
          <a:ln w="41275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E4CC3E6-7083-C94A-AC83-A8F2A301641F}"/>
              </a:ext>
            </a:extLst>
          </p:cNvPr>
          <p:cNvSpPr txBox="1"/>
          <p:nvPr/>
        </p:nvSpPr>
        <p:spPr>
          <a:xfrm>
            <a:off x="69532" y="5864134"/>
            <a:ext cx="4092267" cy="188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+mn-ea"/>
              </a:rPr>
              <a:t>・レッスン日時：</a:t>
            </a:r>
            <a:endParaRPr kumimoji="1" lang="en-US" altLang="ja-JP" sz="14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+mn-ea"/>
              </a:rPr>
              <a:t>　　</a:t>
            </a:r>
            <a:r>
              <a:rPr kumimoji="1" lang="en-US" altLang="ja-JP" sz="1400" dirty="0">
                <a:latin typeface="+mn-ea"/>
              </a:rPr>
              <a:t>(</a:t>
            </a:r>
            <a:r>
              <a:rPr kumimoji="1" lang="ja-JP" altLang="en-US" sz="1400" dirty="0">
                <a:latin typeface="+mn-ea"/>
              </a:rPr>
              <a:t>土</a:t>
            </a:r>
            <a:r>
              <a:rPr kumimoji="1" lang="en-US" altLang="ja-JP" sz="1400" dirty="0">
                <a:latin typeface="+mn-ea"/>
              </a:rPr>
              <a:t>) 10:00 〜 12:00 (</a:t>
            </a:r>
            <a:r>
              <a:rPr kumimoji="1" lang="ja-JP" altLang="en-US" sz="1400" dirty="0">
                <a:latin typeface="+mn-ea"/>
              </a:rPr>
              <a:t>月</a:t>
            </a:r>
            <a:r>
              <a:rPr kumimoji="1" lang="en-US" altLang="ja-JP" sz="1400" dirty="0">
                <a:latin typeface="+mn-ea"/>
              </a:rPr>
              <a:t>1</a:t>
            </a:r>
            <a:r>
              <a:rPr kumimoji="1" lang="ja-JP" altLang="en-US" sz="1400" dirty="0">
                <a:latin typeface="+mn-ea"/>
              </a:rPr>
              <a:t>回・ </a:t>
            </a:r>
            <a:r>
              <a:rPr kumimoji="1" lang="en-US" altLang="ja-JP" sz="1400" dirty="0">
                <a:latin typeface="+mn-ea"/>
              </a:rPr>
              <a:t>120</a:t>
            </a:r>
            <a:r>
              <a:rPr kumimoji="1" lang="ja-JP" altLang="en-US" sz="1400" dirty="0">
                <a:latin typeface="+mn-ea"/>
              </a:rPr>
              <a:t>分</a:t>
            </a:r>
            <a:r>
              <a:rPr kumimoji="1" lang="en-US" altLang="ja-JP" sz="1400" dirty="0">
                <a:latin typeface="+mn-ea"/>
              </a:rPr>
              <a:t>)</a:t>
            </a: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+mn-ea"/>
              </a:rPr>
              <a:t>・初回レッスン日：</a:t>
            </a:r>
            <a:endParaRPr kumimoji="1" lang="en-US" altLang="ja-JP" sz="14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+mn-ea"/>
              </a:rPr>
              <a:t>　　</a:t>
            </a:r>
            <a:r>
              <a:rPr kumimoji="1" lang="en-US" altLang="ja-JP" sz="1400" dirty="0">
                <a:latin typeface="+mn-ea"/>
              </a:rPr>
              <a:t>2020</a:t>
            </a:r>
            <a:r>
              <a:rPr kumimoji="1" lang="ja-JP" altLang="en-US" sz="1400" dirty="0">
                <a:latin typeface="+mn-ea"/>
              </a:rPr>
              <a:t>年</a:t>
            </a:r>
            <a:r>
              <a:rPr kumimoji="1" lang="en-US" altLang="ja-JP" sz="1400" dirty="0">
                <a:latin typeface="+mn-ea"/>
              </a:rPr>
              <a:t>12</a:t>
            </a:r>
            <a:r>
              <a:rPr kumimoji="1" lang="ja-JP" altLang="en-US" sz="1400" dirty="0">
                <a:latin typeface="+mn-ea"/>
              </a:rPr>
              <a:t>月</a:t>
            </a:r>
            <a:r>
              <a:rPr kumimoji="1" lang="en-US" altLang="ja-JP" sz="1400" dirty="0">
                <a:latin typeface="+mn-ea"/>
              </a:rPr>
              <a:t>12</a:t>
            </a:r>
            <a:r>
              <a:rPr kumimoji="1" lang="ja-JP" altLang="en-US" sz="1400" dirty="0">
                <a:latin typeface="+mn-ea"/>
              </a:rPr>
              <a:t>日</a:t>
            </a:r>
            <a:r>
              <a:rPr kumimoji="1" lang="en-US" altLang="ja-JP" sz="1400" dirty="0">
                <a:latin typeface="+mn-ea"/>
              </a:rPr>
              <a:t> (</a:t>
            </a:r>
            <a:r>
              <a:rPr kumimoji="1" lang="ja-JP" altLang="en-US" sz="1400" dirty="0">
                <a:latin typeface="+mn-ea"/>
              </a:rPr>
              <a:t>土</a:t>
            </a:r>
            <a:r>
              <a:rPr kumimoji="1" lang="en-US" altLang="ja-JP" sz="1400" dirty="0">
                <a:latin typeface="+mn-ea"/>
              </a:rPr>
              <a:t>) 10:00〜12:00</a:t>
            </a: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+mn-ea"/>
              </a:rPr>
              <a:t>・会場：タイコラボ船橋</a:t>
            </a:r>
            <a:endParaRPr kumimoji="1" lang="en-US" altLang="ja-JP" sz="1400" dirty="0">
              <a:latin typeface="+mn-ea"/>
            </a:endParaRPr>
          </a:p>
          <a:p>
            <a:pPr>
              <a:lnSpc>
                <a:spcPts val="1280"/>
              </a:lnSpc>
            </a:pPr>
            <a:endParaRPr kumimoji="1" lang="en-US" altLang="ja-JP" sz="1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151612-0F3E-F141-9A94-12116A25EAA5}"/>
              </a:ext>
            </a:extLst>
          </p:cNvPr>
          <p:cNvSpPr/>
          <p:nvPr/>
        </p:nvSpPr>
        <p:spPr>
          <a:xfrm>
            <a:off x="6425586" y="1382810"/>
            <a:ext cx="4400415" cy="137424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3AF9B5-0A41-794C-A2AF-A9100BF7269D}"/>
              </a:ext>
            </a:extLst>
          </p:cNvPr>
          <p:cNvSpPr txBox="1"/>
          <p:nvPr/>
        </p:nvSpPr>
        <p:spPr>
          <a:xfrm>
            <a:off x="6530087" y="1536729"/>
            <a:ext cx="4271128" cy="104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花が満開に咲き乱れる様を太鼓・篠笛・チャッパで華やかに表現する人気演目「華翔舞」に挑戦するクラスです。</a:t>
            </a:r>
            <a:endParaRPr kumimoji="1" lang="en-US" altLang="ja-JP" sz="1400" b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>
              <a:lnSpc>
                <a:spcPts val="680"/>
              </a:lnSpc>
            </a:pPr>
            <a:endParaRPr kumimoji="1" lang="en-US" altLang="ja-JP" sz="1400" b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ja-JP" altLang="en-US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この機会に是非、ご参加ください。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2A6A6C-9123-E74B-86F5-E1092A5E7A80}"/>
              </a:ext>
            </a:extLst>
          </p:cNvPr>
          <p:cNvSpPr txBox="1"/>
          <p:nvPr/>
        </p:nvSpPr>
        <p:spPr>
          <a:xfrm>
            <a:off x="3307131" y="5796458"/>
            <a:ext cx="5724143" cy="192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400" dirty="0">
                <a:latin typeface="+mn-ea"/>
              </a:rPr>
              <a:t>・月謝：￥</a:t>
            </a:r>
            <a:r>
              <a:rPr kumimoji="1" lang="en-US" altLang="ja-JP" sz="1400" dirty="0">
                <a:latin typeface="+mn-ea"/>
              </a:rPr>
              <a:t>5,500  (</a:t>
            </a:r>
            <a:r>
              <a:rPr kumimoji="1" lang="ja-JP" altLang="en-US" sz="1400" dirty="0">
                <a:latin typeface="+mn-ea"/>
              </a:rPr>
              <a:t>口座振替</a:t>
            </a:r>
            <a:r>
              <a:rPr kumimoji="1" lang="en-US" altLang="ja-JP" sz="1400" dirty="0">
                <a:latin typeface="+mn-ea"/>
              </a:rPr>
              <a:t>)</a:t>
            </a:r>
          </a:p>
          <a:p>
            <a:pPr>
              <a:lnSpc>
                <a:spcPts val="1500"/>
              </a:lnSpc>
            </a:pPr>
            <a:endParaRPr kumimoji="1" lang="en-US" altLang="ja-JP" sz="14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400" dirty="0">
                <a:latin typeface="+mn-ea"/>
              </a:rPr>
              <a:t>・講師：真崎滉大</a:t>
            </a:r>
            <a:endParaRPr kumimoji="1" lang="en-US" altLang="ja-JP" sz="1400" dirty="0">
              <a:latin typeface="+mn-ea"/>
            </a:endParaRPr>
          </a:p>
          <a:p>
            <a:pPr>
              <a:lnSpc>
                <a:spcPts val="1500"/>
              </a:lnSpc>
            </a:pPr>
            <a:endParaRPr kumimoji="1" lang="en-US" altLang="ja-JP" sz="14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400" dirty="0">
                <a:latin typeface="+mn-ea"/>
              </a:rPr>
              <a:t>・定員：</a:t>
            </a:r>
            <a:r>
              <a:rPr kumimoji="1" lang="en-US" altLang="ja-JP" sz="1400" dirty="0">
                <a:latin typeface="+mn-ea"/>
              </a:rPr>
              <a:t>12</a:t>
            </a:r>
            <a:r>
              <a:rPr kumimoji="1" lang="ja-JP" altLang="en-US" sz="1400" dirty="0">
                <a:latin typeface="+mn-ea"/>
              </a:rPr>
              <a:t>名</a:t>
            </a:r>
            <a:endParaRPr kumimoji="1" lang="en-US" altLang="ja-JP" sz="1400" dirty="0">
              <a:latin typeface="+mn-ea"/>
            </a:endParaRPr>
          </a:p>
          <a:p>
            <a:pPr indent="-205200">
              <a:lnSpc>
                <a:spcPts val="1650"/>
              </a:lnSpc>
            </a:pPr>
            <a:r>
              <a:rPr kumimoji="1" lang="ja-JP" altLang="en-US" sz="1400" dirty="0"/>
              <a:t>       </a:t>
            </a:r>
            <a:r>
              <a:rPr kumimoji="1" lang="ja-JP" altLang="en-US" sz="1100" b="1" dirty="0"/>
              <a:t>重要</a:t>
            </a:r>
            <a:r>
              <a:rPr kumimoji="1" lang="en-US" altLang="ja-JP" sz="1100" b="1" dirty="0"/>
              <a:t>:2020</a:t>
            </a:r>
            <a:r>
              <a:rPr kumimoji="1" lang="ja-JP" altLang="en-US" sz="1100" b="1" dirty="0"/>
              <a:t>年</a:t>
            </a:r>
            <a:r>
              <a:rPr kumimoji="1" lang="en-US" altLang="ja-JP" sz="1100" b="1" dirty="0"/>
              <a:t>4</a:t>
            </a:r>
            <a:r>
              <a:rPr kumimoji="1" lang="ja-JP" altLang="en-US" sz="1100" b="1" dirty="0"/>
              <a:t>月開始クール</a:t>
            </a:r>
            <a:r>
              <a:rPr kumimoji="1" lang="en-US" altLang="ja-JP" sz="1100" b="1" dirty="0"/>
              <a:t>(2020</a:t>
            </a:r>
            <a:r>
              <a:rPr kumimoji="1" lang="ja-JP" altLang="en-US" sz="1100" b="1" dirty="0"/>
              <a:t>年</a:t>
            </a:r>
            <a:r>
              <a:rPr kumimoji="1" lang="en-US" altLang="ja-JP" sz="1100" b="1" dirty="0"/>
              <a:t>5</a:t>
            </a:r>
            <a:r>
              <a:rPr kumimoji="1" lang="ja-JP" altLang="en-US" sz="1100" b="1" dirty="0"/>
              <a:t>月休講</a:t>
            </a:r>
            <a:r>
              <a:rPr kumimoji="1" lang="en-US" altLang="ja-JP" sz="1100" b="1" dirty="0"/>
              <a:t>)</a:t>
            </a:r>
            <a:r>
              <a:rPr kumimoji="1" lang="ja-JP" altLang="en-US" sz="1100" b="1" dirty="0"/>
              <a:t>に</a:t>
            </a:r>
            <a:endParaRPr kumimoji="1" lang="en-US" altLang="ja-JP" sz="1100" b="1" dirty="0"/>
          </a:p>
          <a:p>
            <a:pPr indent="-205200">
              <a:lnSpc>
                <a:spcPts val="1650"/>
              </a:lnSpc>
            </a:pPr>
            <a:r>
              <a:rPr kumimoji="1" lang="ja-JP" altLang="en-US" sz="1100" b="1" dirty="0"/>
              <a:t>　　　      在籍していたメンバ</a:t>
            </a:r>
            <a:r>
              <a:rPr kumimoji="1" lang="en-US" altLang="ja-JP" sz="1100" b="1" dirty="0"/>
              <a:t>―</a:t>
            </a:r>
            <a:r>
              <a:rPr kumimoji="1" lang="ja-JP" altLang="en-US" sz="1100" b="1" dirty="0"/>
              <a:t>を優先とします。</a:t>
            </a:r>
            <a:endParaRPr kumimoji="1" lang="en-US" altLang="ja-JP" sz="1100" b="1" dirty="0"/>
          </a:p>
          <a:p>
            <a:pPr>
              <a:lnSpc>
                <a:spcPts val="1650"/>
              </a:lnSpc>
            </a:pPr>
            <a:r>
              <a:rPr kumimoji="1" lang="ja-JP" altLang="en-US" sz="1400" dirty="0">
                <a:latin typeface="+mn-ea"/>
              </a:rPr>
              <a:t>・対象：</a:t>
            </a:r>
            <a:endParaRPr kumimoji="1" lang="en-US" altLang="ja-JP" sz="1400" dirty="0">
              <a:latin typeface="+mn-ea"/>
            </a:endParaRPr>
          </a:p>
          <a:p>
            <a:pPr>
              <a:lnSpc>
                <a:spcPts val="1650"/>
              </a:lnSpc>
            </a:pPr>
            <a:r>
              <a:rPr kumimoji="1" lang="ja-JP" altLang="en-US" sz="1400" dirty="0">
                <a:latin typeface="+mn-ea"/>
              </a:rPr>
              <a:t>　　タイコラボ船橋</a:t>
            </a:r>
            <a:r>
              <a:rPr kumimoji="1" lang="en-US" altLang="ja-JP" sz="1400" dirty="0">
                <a:latin typeface="+mn-ea"/>
              </a:rPr>
              <a:t> , </a:t>
            </a:r>
            <a:r>
              <a:rPr kumimoji="1" lang="ja-JP" altLang="en-US" sz="1400" dirty="0">
                <a:latin typeface="+mn-ea"/>
              </a:rPr>
              <a:t>行徳</a:t>
            </a:r>
            <a:r>
              <a:rPr kumimoji="1" lang="en-US" altLang="ja-JP" sz="1400" dirty="0">
                <a:latin typeface="+mn-ea"/>
              </a:rPr>
              <a:t> , </a:t>
            </a:r>
            <a:r>
              <a:rPr kumimoji="1" lang="ja-JP" altLang="en-US" sz="1400" dirty="0">
                <a:latin typeface="+mn-ea"/>
              </a:rPr>
              <a:t>千葉</a:t>
            </a:r>
            <a:r>
              <a:rPr kumimoji="1" lang="en-US" altLang="ja-JP" sz="1400" dirty="0">
                <a:latin typeface="+mn-ea"/>
              </a:rPr>
              <a:t> </a:t>
            </a:r>
            <a:r>
              <a:rPr kumimoji="1" lang="ja-JP" altLang="en-US" sz="1400" dirty="0">
                <a:latin typeface="+mn-ea"/>
              </a:rPr>
              <a:t>会員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7A20170-62D1-4341-B8AF-31063CB93D3F}"/>
              </a:ext>
            </a:extLst>
          </p:cNvPr>
          <p:cNvSpPr/>
          <p:nvPr/>
        </p:nvSpPr>
        <p:spPr>
          <a:xfrm>
            <a:off x="6530088" y="5727167"/>
            <a:ext cx="4295914" cy="2002597"/>
          </a:xfrm>
          <a:prstGeom prst="rect">
            <a:avLst/>
          </a:prstGeom>
          <a:solidFill>
            <a:schemeClr val="bg1">
              <a:alpha val="40000"/>
            </a:schemeClr>
          </a:solidFill>
          <a:ln w="41275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11098C8-AD32-9640-9314-CA2257451AB5}"/>
              </a:ext>
            </a:extLst>
          </p:cNvPr>
          <p:cNvSpPr txBox="1"/>
          <p:nvPr/>
        </p:nvSpPr>
        <p:spPr>
          <a:xfrm>
            <a:off x="6636233" y="5844114"/>
            <a:ext cx="423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受講をご希望の方は、お電話またはフロントスタッフまでお申し込みください。</a:t>
            </a:r>
            <a:endParaRPr kumimoji="1" lang="en-US" altLang="ja-JP" sz="1400" dirty="0"/>
          </a:p>
          <a:p>
            <a:pPr algn="ctr"/>
            <a:r>
              <a:rPr kumimoji="1" lang="ja-JP" altLang="en-US" sz="2000" u="sng" dirty="0">
                <a:solidFill>
                  <a:srgbClr val="FF2F92"/>
                </a:solidFill>
              </a:rPr>
              <a:t>☎️</a:t>
            </a:r>
            <a:r>
              <a:rPr kumimoji="1" lang="en-US" altLang="ja-JP" sz="2000" u="sng" dirty="0">
                <a:solidFill>
                  <a:srgbClr val="FF2F92"/>
                </a:solidFill>
              </a:rPr>
              <a:t> 047-467-8700 </a:t>
            </a:r>
            <a:r>
              <a:rPr kumimoji="1" lang="en-US" altLang="ja-JP" sz="1200" u="sng" dirty="0">
                <a:solidFill>
                  <a:srgbClr val="FF2F92"/>
                </a:solidFill>
              </a:rPr>
              <a:t>(</a:t>
            </a:r>
            <a:r>
              <a:rPr kumimoji="1" lang="ja-JP" altLang="en-US" sz="1200" u="sng" dirty="0">
                <a:solidFill>
                  <a:srgbClr val="FF2F92"/>
                </a:solidFill>
              </a:rPr>
              <a:t>受付</a:t>
            </a:r>
            <a:r>
              <a:rPr kumimoji="1" lang="en-US" altLang="ja-JP" sz="1200" u="sng" dirty="0">
                <a:solidFill>
                  <a:srgbClr val="FF2F92"/>
                </a:solidFill>
              </a:rPr>
              <a:t> 10:00〜22:00)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EB925BE-6CE1-0D41-A8C4-DA72288A4664}"/>
              </a:ext>
            </a:extLst>
          </p:cNvPr>
          <p:cNvSpPr/>
          <p:nvPr/>
        </p:nvSpPr>
        <p:spPr>
          <a:xfrm>
            <a:off x="7313752" y="6915271"/>
            <a:ext cx="4092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5200"/>
            <a:r>
              <a:rPr kumimoji="1" lang="en-US" altLang="ja-JP" sz="1100" dirty="0"/>
              <a:t>※ </a:t>
            </a:r>
            <a:r>
              <a:rPr kumimoji="1" lang="ja-JP" altLang="en-US" sz="1100" dirty="0"/>
              <a:t>お申込数が定員を超えた場合、抽選となります。</a:t>
            </a:r>
            <a:endParaRPr kumimoji="1" lang="en-US" altLang="ja-JP" sz="1100" dirty="0"/>
          </a:p>
          <a:p>
            <a:pPr indent="-205200"/>
            <a:r>
              <a:rPr kumimoji="1" lang="en-US" altLang="ja-JP" sz="1100" dirty="0"/>
              <a:t>※ </a:t>
            </a:r>
            <a:r>
              <a:rPr kumimoji="1" lang="ja-JP" altLang="en-US" sz="1100" dirty="0"/>
              <a:t>最少催行人数に満たない場合、開講を見送ります。</a:t>
            </a:r>
            <a:endParaRPr kumimoji="1" lang="en-US" altLang="ja-JP" sz="1100" dirty="0"/>
          </a:p>
          <a:p>
            <a:pPr indent="-205200"/>
            <a:r>
              <a:rPr kumimoji="1" lang="en-US" altLang="ja-JP" sz="1100" dirty="0"/>
              <a:t>※</a:t>
            </a:r>
            <a:r>
              <a:rPr kumimoji="1" lang="ja-JP" altLang="en-US" sz="1100" dirty="0"/>
              <a:t>欠席された場合はレギュラークラスにて振替可能</a:t>
            </a:r>
            <a:endParaRPr kumimoji="1" lang="en-US" altLang="ja-JP" sz="1100" dirty="0"/>
          </a:p>
          <a:p>
            <a:pPr indent="-205200"/>
            <a:r>
              <a:rPr kumimoji="1" lang="ja-JP" altLang="en-US" sz="1100" dirty="0"/>
              <a:t>　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千葉・船橋・行徳</a:t>
            </a:r>
            <a:r>
              <a:rPr kumimoji="1" lang="en-US" altLang="ja-JP" sz="1100" dirty="0"/>
              <a:t>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96981DA-471C-D44E-8143-498B7D99386F}"/>
              </a:ext>
            </a:extLst>
          </p:cNvPr>
          <p:cNvSpPr txBox="1"/>
          <p:nvPr/>
        </p:nvSpPr>
        <p:spPr>
          <a:xfrm>
            <a:off x="7289506" y="6557110"/>
            <a:ext cx="54389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2F92"/>
                </a:solidFill>
              </a:rPr>
              <a:t>申込締め切り：</a:t>
            </a:r>
            <a:r>
              <a:rPr kumimoji="1" lang="en-US" altLang="ja-JP" sz="2000" dirty="0">
                <a:solidFill>
                  <a:srgbClr val="FF2F92"/>
                </a:solidFill>
              </a:rPr>
              <a:t>11</a:t>
            </a:r>
            <a:r>
              <a:rPr kumimoji="1" lang="ja-JP" altLang="en-US" sz="1200" dirty="0">
                <a:solidFill>
                  <a:srgbClr val="FF2F92"/>
                </a:solidFill>
              </a:rPr>
              <a:t>月</a:t>
            </a:r>
            <a:r>
              <a:rPr kumimoji="1" lang="en-US" altLang="ja-JP" sz="2000" dirty="0">
                <a:solidFill>
                  <a:srgbClr val="FF2F92"/>
                </a:solidFill>
              </a:rPr>
              <a:t>20</a:t>
            </a:r>
            <a:r>
              <a:rPr kumimoji="1" lang="ja-JP" altLang="en-US" sz="1200" dirty="0">
                <a:solidFill>
                  <a:srgbClr val="FF2F92"/>
                </a:solidFill>
              </a:rPr>
              <a:t>日</a:t>
            </a:r>
            <a:r>
              <a:rPr kumimoji="1" lang="en-US" altLang="ja-JP" dirty="0">
                <a:solidFill>
                  <a:srgbClr val="FF2F92"/>
                </a:solidFill>
              </a:rPr>
              <a:t> </a:t>
            </a:r>
            <a:r>
              <a:rPr kumimoji="1" lang="en-US" altLang="ja-JP" sz="1200" dirty="0">
                <a:solidFill>
                  <a:srgbClr val="FF2F92"/>
                </a:solidFill>
              </a:rPr>
              <a:t>(</a:t>
            </a:r>
            <a:r>
              <a:rPr kumimoji="1" lang="ja-JP" altLang="en-US" sz="1200" dirty="0">
                <a:solidFill>
                  <a:srgbClr val="FF2F92"/>
                </a:solidFill>
              </a:rPr>
              <a:t>金</a:t>
            </a:r>
            <a:r>
              <a:rPr kumimoji="1" lang="en-US" altLang="ja-JP" sz="1200" dirty="0">
                <a:solidFill>
                  <a:srgbClr val="FF2F92"/>
                </a:solidFill>
              </a:rPr>
              <a:t>)</a:t>
            </a:r>
          </a:p>
          <a:p>
            <a:r>
              <a:rPr kumimoji="1" lang="ja-JP" altLang="en-US" dirty="0">
                <a:solidFill>
                  <a:srgbClr val="FF2F92"/>
                </a:solidFill>
              </a:rPr>
              <a:t>　　</a:t>
            </a:r>
            <a:endParaRPr kumimoji="1" lang="en-US" altLang="ja-JP" dirty="0">
              <a:solidFill>
                <a:srgbClr val="FF2F92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AAE5667-653A-7846-BB24-E35CEA5C7305}"/>
              </a:ext>
            </a:extLst>
          </p:cNvPr>
          <p:cNvSpPr/>
          <p:nvPr/>
        </p:nvSpPr>
        <p:spPr>
          <a:xfrm>
            <a:off x="27710" y="5250751"/>
            <a:ext cx="6493511" cy="490271"/>
          </a:xfrm>
          <a:prstGeom prst="rect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F0044D9-30E3-FB43-AEF5-6425FCB5DE9C}"/>
              </a:ext>
            </a:extLst>
          </p:cNvPr>
          <p:cNvSpPr txBox="1"/>
          <p:nvPr/>
        </p:nvSpPr>
        <p:spPr>
          <a:xfrm>
            <a:off x="120418" y="5333539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クラス概要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2437CC0-2328-2742-BD74-3E6C339706C5}"/>
              </a:ext>
            </a:extLst>
          </p:cNvPr>
          <p:cNvSpPr/>
          <p:nvPr/>
        </p:nvSpPr>
        <p:spPr>
          <a:xfrm>
            <a:off x="6470780" y="5250523"/>
            <a:ext cx="4358145" cy="461665"/>
          </a:xfrm>
          <a:prstGeom prst="rect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5A3B6A8-B895-2040-9ECB-72EC87DDFB74}"/>
              </a:ext>
            </a:extLst>
          </p:cNvPr>
          <p:cNvSpPr txBox="1"/>
          <p:nvPr/>
        </p:nvSpPr>
        <p:spPr>
          <a:xfrm>
            <a:off x="6600430" y="531933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bg1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お申込方法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8B7D64B-57D9-EF45-ADF9-3ACE17F2281A}"/>
              </a:ext>
            </a:extLst>
          </p:cNvPr>
          <p:cNvCxnSpPr/>
          <p:nvPr/>
        </p:nvCxnSpPr>
        <p:spPr>
          <a:xfrm>
            <a:off x="6530087" y="5250523"/>
            <a:ext cx="0" cy="490499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A8C40B-2FDB-C54B-9B2E-2D0BC2D63F74}"/>
              </a:ext>
            </a:extLst>
          </p:cNvPr>
          <p:cNvSpPr txBox="1"/>
          <p:nvPr/>
        </p:nvSpPr>
        <p:spPr>
          <a:xfrm>
            <a:off x="1507649" y="5359115"/>
            <a:ext cx="238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★ 全</a:t>
            </a:r>
            <a:r>
              <a:rPr kumimoji="1" lang="en-US" altLang="ja-JP" sz="1400" dirty="0">
                <a:solidFill>
                  <a:schemeClr val="bg1"/>
                </a:solidFill>
              </a:rPr>
              <a:t>12</a:t>
            </a:r>
            <a:r>
              <a:rPr kumimoji="1" lang="ja-JP" altLang="en-US" sz="1400" dirty="0">
                <a:solidFill>
                  <a:schemeClr val="bg1"/>
                </a:solidFill>
              </a:rPr>
              <a:t>回のワークショップ</a:t>
            </a:r>
          </a:p>
          <a:p>
            <a:endParaRPr kumimoji="1" lang="ja-JP" altLang="en-US" dirty="0">
              <a:solidFill>
                <a:srgbClr val="FF2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9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2744</TotalTime>
  <Words>258</Words>
  <Application>Microsoft Office PowerPoint</Application>
  <PresentationFormat>ユーザー設定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Maru Gothic Pro W4</vt:lpstr>
      <vt:lpstr>YuKyokasho Yoko Medium</vt:lpstr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AKIRA KAWAGOE</dc:creator>
  <cp:lastModifiedBy>髙宮 宏仁</cp:lastModifiedBy>
  <cp:revision>47</cp:revision>
  <cp:lastPrinted>2020-02-27T06:32:35Z</cp:lastPrinted>
  <dcterms:created xsi:type="dcterms:W3CDTF">2016-06-05T06:16:39Z</dcterms:created>
  <dcterms:modified xsi:type="dcterms:W3CDTF">2020-10-19T04:00:12Z</dcterms:modified>
</cp:coreProperties>
</file>